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4"/>
  </p:sldMasterIdLst>
  <p:notesMasterIdLst>
    <p:notesMasterId r:id="rId26"/>
  </p:notesMasterIdLst>
  <p:handoutMasterIdLst>
    <p:handoutMasterId r:id="rId27"/>
  </p:handoutMasterIdLst>
  <p:sldIdLst>
    <p:sldId id="1865" r:id="rId5"/>
    <p:sldId id="1866" r:id="rId6"/>
    <p:sldId id="1867" r:id="rId7"/>
    <p:sldId id="1877" r:id="rId8"/>
    <p:sldId id="1870" r:id="rId9"/>
    <p:sldId id="1873" r:id="rId10"/>
    <p:sldId id="1878" r:id="rId11"/>
    <p:sldId id="1880" r:id="rId12"/>
    <p:sldId id="1876" r:id="rId13"/>
    <p:sldId id="1882" r:id="rId14"/>
    <p:sldId id="1883" r:id="rId15"/>
    <p:sldId id="1885" r:id="rId16"/>
    <p:sldId id="1886" r:id="rId17"/>
    <p:sldId id="1887" r:id="rId18"/>
    <p:sldId id="1888" r:id="rId19"/>
    <p:sldId id="1889" r:id="rId20"/>
    <p:sldId id="1891" r:id="rId21"/>
    <p:sldId id="1892" r:id="rId22"/>
    <p:sldId id="1893" r:id="rId23"/>
    <p:sldId id="1890" r:id="rId24"/>
    <p:sldId id="1875" r:id="rId25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t 1" id="{1CA46CF7-019E-4A07-AEE4-E178E9B912FC}">
          <p14:sldIdLst>
            <p14:sldId id="1865"/>
            <p14:sldId id="1866"/>
            <p14:sldId id="1867"/>
            <p14:sldId id="1877"/>
            <p14:sldId id="1870"/>
            <p14:sldId id="1873"/>
            <p14:sldId id="1878"/>
            <p14:sldId id="1880"/>
            <p14:sldId id="1876"/>
            <p14:sldId id="1882"/>
            <p14:sldId id="1883"/>
            <p14:sldId id="1885"/>
            <p14:sldId id="1886"/>
            <p14:sldId id="1887"/>
            <p14:sldId id="1888"/>
            <p14:sldId id="1889"/>
            <p14:sldId id="1891"/>
            <p14:sldId id="1892"/>
            <p14:sldId id="1893"/>
            <p14:sldId id="1890"/>
            <p14:sldId id="18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552" userDrawn="1">
          <p15:clr>
            <a:srgbClr val="A4A3A4"/>
          </p15:clr>
        </p15:guide>
        <p15:guide id="3" pos="7200" userDrawn="1">
          <p15:clr>
            <a:srgbClr val="A4A3A4"/>
          </p15:clr>
        </p15:guide>
        <p15:guide id="4" pos="4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F69000"/>
    <a:srgbClr val="E9C46A"/>
    <a:srgbClr val="FF2625"/>
    <a:srgbClr val="007788"/>
    <a:srgbClr val="297C2A"/>
    <a:srgbClr val="FE4387"/>
    <a:srgbClr val="01C2D1"/>
    <a:srgbClr val="D6D734"/>
    <a:srgbClr val="005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>
        <p:guide orient="horz" pos="2184"/>
        <p:guide pos="552"/>
        <p:guide pos="7200"/>
        <p:guide pos="4368"/>
      </p:guideLst>
    </p:cSldViewPr>
  </p:slideViewPr>
  <p:outlineViewPr>
    <p:cViewPr>
      <p:scale>
        <a:sx n="33" d="100"/>
        <a:sy n="33" d="100"/>
      </p:scale>
      <p:origin x="0" y="-244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684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0E63EFB-A45E-45D2-917C-2262C9B2B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7B3576-EAA7-4886-8787-F094B8D8EE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E40A2C-D4F8-447C-8646-65B623846323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69D18-8FB0-418D-B70C-328BCC8125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E3EAB1-782C-4544-A059-833371A45B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E8B11-E9E4-46BC-B69D-DFCBD1517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142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35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7067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63520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93910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CFA415FA-D077-4CB7-8CBC-8F39C7C517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0480" y="2770632"/>
            <a:ext cx="7443216" cy="1325563"/>
          </a:xfrm>
        </p:spPr>
        <p:txBody>
          <a:bodyPr anchor="ctr">
            <a:normAutofit/>
          </a:bodyPr>
          <a:lstStyle>
            <a:lvl1pPr algn="ctr">
              <a:defRPr sz="4800" b="1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84D66F-7657-44F5-BAE9-F676B76CBA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00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979441F-BDF5-41C8-933A-7E284F6703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52905"/>
            <a:ext cx="12192000" cy="85725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C7544D-BD57-4504-AC5A-951E353C248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9066358F-3531-4B96-B041-02BD184014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833855"/>
            <a:ext cx="121920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04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E4664-9EEE-4A2F-B223-5F295C6B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4"/>
            <a:ext cx="10667999" cy="646332"/>
          </a:xfrm>
        </p:spPr>
        <p:txBody>
          <a:bodyPr vert="horz" lIns="0" tIns="45720" rIns="91440" bIns="45720" rtlCol="0">
            <a:normAutofit/>
          </a:bodyPr>
          <a:lstStyle>
            <a:lvl1pPr>
              <a:defRPr lang="en-US" sz="400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12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5/26/2022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02624" y="715962"/>
            <a:ext cx="4227375" cy="4727907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4D0D78-72DF-43BD-8B4F-DE52DA013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AFD71A9-C105-43A7-88DA-9FFC5174CC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74AC9B3-247D-45E3-9C91-C248ADAFBA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000750"/>
            <a:ext cx="12192000" cy="8572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B8295CA-882D-4533-80DA-6D6EA0125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92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7" hidden="1">
            <a:extLst>
              <a:ext uri="{FF2B5EF4-FFF2-40B4-BE49-F238E27FC236}">
                <a16:creationId xmlns:a16="http://schemas.microsoft.com/office/drawing/2014/main" id="{606CCDFE-8488-471E-A2E2-3C7504F25F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3874" y="0"/>
            <a:ext cx="3558126" cy="6858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A7A9776-2781-49A6-AD44-CE45C0543F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FE0FB-930A-4056-8430-A6353A5DA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6477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49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tx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1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 Yellow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900" y="1905000"/>
            <a:ext cx="695573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accent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12" hidden="1">
            <a:extLst>
              <a:ext uri="{FF2B5EF4-FFF2-40B4-BE49-F238E27FC236}">
                <a16:creationId xmlns:a16="http://schemas.microsoft.com/office/drawing/2014/main" id="{8393C3A4-D09E-47EB-B9F0-C1DDDEB3B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3810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829B5F1-1C12-4A1B-A83C-BFE17D26D9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3810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2E947-C679-46EB-896A-20E35578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898" y="715961"/>
            <a:ext cx="6955735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i="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ea typeface="+mn-ea"/>
                <a:cs typeface="Segoe UI" pitchFamily="34" charset="0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6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EE98737-74D2-46C7-8655-74871A4203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146B861-BC3C-4898-95DE-944AB08755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10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1560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75104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4FBE5B2-2D6A-4DC6-9944-CF3D7EC50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31248"/>
            <a:ext cx="12192000" cy="4286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407BD0-C2EE-44A7-8749-433953FD1F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340659"/>
            <a:ext cx="121920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5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" userDrawn="1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16" userDrawn="1">
          <p15:clr>
            <a:srgbClr val="5ACBF0"/>
          </p15:clr>
        </p15:guide>
        <p15:guide id="4" orient="horz" pos="4128" userDrawn="1">
          <p15:clr>
            <a:srgbClr val="5ACBF0"/>
          </p15:clr>
        </p15:guide>
        <p15:guide id="5" orient="horz" pos="393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5/26/2022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95586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9" r:id="rId5"/>
    <p:sldLayoutId id="2147483730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A7E8EA-FF4D-4A68-97F9-3EBE97F7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352" y="2766219"/>
            <a:ext cx="7442791" cy="1325563"/>
          </a:xfrm>
        </p:spPr>
        <p:txBody>
          <a:bodyPr>
            <a:noAutofit/>
          </a:bodyPr>
          <a:lstStyle/>
          <a:p>
            <a:pPr algn="ctr"/>
            <a:r>
              <a:rPr lang="ru-RU" dirty="0">
                <a:solidFill>
                  <a:schemeClr val="accent3"/>
                </a:solidFill>
              </a:rPr>
              <a:t>Структура религии</a:t>
            </a:r>
            <a:endParaRPr lang="en-US" sz="4800" dirty="0">
              <a:solidFill>
                <a:schemeClr val="accent5"/>
              </a:solidFill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1E1DC24-1A62-4EAA-B94A-10C4BE770B41}"/>
              </a:ext>
            </a:extLst>
          </p:cNvPr>
          <p:cNvSpPr txBox="1">
            <a:spLocks/>
          </p:cNvSpPr>
          <p:nvPr/>
        </p:nvSpPr>
        <p:spPr>
          <a:xfrm>
            <a:off x="4673177" y="5875747"/>
            <a:ext cx="7027593" cy="8626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00000"/>
              </a:lnSpc>
              <a:spcAft>
                <a:spcPts val="0"/>
              </a:spcAft>
              <a:buNone/>
            </a:pPr>
            <a:r>
              <a:rPr lang="ru-RU" sz="2400" b="1" dirty="0"/>
              <a:t>Подготовили: </a:t>
            </a:r>
            <a:br>
              <a:rPr lang="ru-RU" sz="2400" dirty="0"/>
            </a:br>
            <a:r>
              <a:rPr lang="ru-RU" sz="2400" dirty="0"/>
              <a:t>Варфоломеев Алексей, Петров Андрей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47525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096" y="2603007"/>
            <a:ext cx="8053526" cy="21465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altLang="en-US" sz="2400" dirty="0"/>
              <a:t>Предметом</a:t>
            </a:r>
            <a:r>
              <a:rPr lang="ru-RU" altLang="en-US" sz="2400" b="0" dirty="0"/>
              <a:t> </a:t>
            </a:r>
            <a:r>
              <a:rPr lang="ru-RU" altLang="en-US" sz="2400" dirty="0"/>
              <a:t>культа</a:t>
            </a:r>
            <a:r>
              <a:rPr lang="ru-RU" altLang="en-US" sz="2400" b="0" dirty="0"/>
              <a:t> в религиях разных типов, различных религиозных направлениях и конфессиях </a:t>
            </a:r>
            <a:r>
              <a:rPr lang="ru-RU" altLang="en-US" sz="2400" dirty="0"/>
              <a:t>становились</a:t>
            </a:r>
            <a:r>
              <a:rPr lang="ru-RU" altLang="en-US" sz="2400" b="0" dirty="0"/>
              <a:t> </a:t>
            </a:r>
            <a:r>
              <a:rPr lang="ru-RU" altLang="en-US" sz="2400" dirty="0"/>
              <a:t>материальные вещи</a:t>
            </a:r>
            <a:r>
              <a:rPr lang="ru-RU" altLang="en-US" sz="2400" b="0" dirty="0"/>
              <a:t>, </a:t>
            </a:r>
            <a:r>
              <a:rPr lang="ru-RU" altLang="en-US" sz="2400" dirty="0"/>
              <a:t>животные</a:t>
            </a:r>
            <a:r>
              <a:rPr lang="ru-RU" altLang="en-US" sz="2400" b="0" dirty="0"/>
              <a:t>, </a:t>
            </a:r>
            <a:r>
              <a:rPr lang="ru-RU" altLang="en-US" sz="2400" dirty="0"/>
              <a:t>растения</a:t>
            </a:r>
            <a:r>
              <a:rPr lang="ru-RU" altLang="en-US" sz="2400" b="0" dirty="0"/>
              <a:t>, </a:t>
            </a:r>
            <a:r>
              <a:rPr lang="ru-RU" altLang="en-US" sz="2400" dirty="0"/>
              <a:t>леса</a:t>
            </a:r>
            <a:r>
              <a:rPr lang="ru-RU" altLang="en-US" sz="2400" b="0" dirty="0"/>
              <a:t>, </a:t>
            </a:r>
            <a:r>
              <a:rPr lang="ru-RU" altLang="en-US" sz="2400" dirty="0"/>
              <a:t>Солнце</a:t>
            </a:r>
            <a:r>
              <a:rPr lang="ru-RU" altLang="en-US" sz="2400" b="0" dirty="0"/>
              <a:t>, </a:t>
            </a:r>
            <a:r>
              <a:rPr lang="ru-RU" altLang="en-US" sz="2400" dirty="0"/>
              <a:t>Луна</a:t>
            </a:r>
            <a:r>
              <a:rPr lang="ru-RU" altLang="en-US" sz="2400" b="0" dirty="0"/>
              <a:t> </a:t>
            </a:r>
            <a:r>
              <a:rPr lang="ru-RU" altLang="en-US" sz="2400" dirty="0"/>
              <a:t>и т.д</a:t>
            </a:r>
            <a:r>
              <a:rPr lang="ru-RU" altLang="en-US" sz="2400" b="0" dirty="0"/>
              <a:t>. с полагаемыми религиозным сознанием </a:t>
            </a:r>
            <a:r>
              <a:rPr lang="ru-RU" altLang="en-US" sz="2400" dirty="0"/>
              <a:t>атрибутизированными</a:t>
            </a:r>
            <a:r>
              <a:rPr lang="ru-RU" altLang="en-US" sz="2400" b="0" dirty="0"/>
              <a:t> </a:t>
            </a:r>
            <a:r>
              <a:rPr lang="ru-RU" altLang="en-US" sz="2400" dirty="0"/>
              <a:t>свойствами</a:t>
            </a:r>
            <a:r>
              <a:rPr lang="ru-RU" altLang="en-US" sz="2400" b="0" dirty="0"/>
              <a:t> </a:t>
            </a:r>
            <a:r>
              <a:rPr lang="ru-RU" altLang="en-US" sz="2400" dirty="0"/>
              <a:t>и</a:t>
            </a:r>
            <a:r>
              <a:rPr lang="ru-RU" altLang="en-US" sz="2400" b="0" dirty="0"/>
              <a:t> </a:t>
            </a:r>
            <a:r>
              <a:rPr lang="ru-RU" altLang="en-US" sz="2400" dirty="0"/>
              <a:t>связями.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90196C5-B91F-4FCA-85A3-9C6C01D5F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828" y="3300026"/>
            <a:ext cx="3795172" cy="35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64F9586F-9433-4499-B61E-FC387746D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9" t="14519" r="9209" b="14543"/>
          <a:stretch/>
        </p:blipFill>
        <p:spPr bwMode="auto">
          <a:xfrm>
            <a:off x="8396826" y="0"/>
            <a:ext cx="3795173" cy="330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8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91301C-AD86-4673-8F48-3B3C6C198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48217" y="2872246"/>
            <a:ext cx="7981025" cy="1560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altLang="en-US" sz="2400" b="0" dirty="0"/>
              <a:t>Многообразные </a:t>
            </a:r>
            <a:r>
              <a:rPr lang="ru-RU" altLang="en-US" sz="2400" dirty="0"/>
              <a:t>процессы</a:t>
            </a:r>
            <a:r>
              <a:rPr lang="ru-RU" altLang="en-US" sz="2400" b="0" dirty="0"/>
              <a:t> и </a:t>
            </a:r>
            <a:r>
              <a:rPr lang="ru-RU" altLang="en-US" sz="2400" dirty="0"/>
              <a:t>являения</a:t>
            </a:r>
            <a:r>
              <a:rPr lang="ru-RU" altLang="en-US" sz="2400" b="0" dirty="0"/>
              <a:t> могут </a:t>
            </a:r>
            <a:r>
              <a:rPr lang="ru-RU" altLang="en-US" sz="2400" dirty="0"/>
              <a:t>представать</a:t>
            </a:r>
            <a:r>
              <a:rPr lang="ru-RU" altLang="en-US" sz="2400" b="0" dirty="0"/>
              <a:t> в качестве </a:t>
            </a:r>
            <a:r>
              <a:rPr lang="ru-RU" altLang="en-US" sz="2400" dirty="0"/>
              <a:t>предметов</a:t>
            </a:r>
            <a:r>
              <a:rPr lang="ru-RU" altLang="en-US" sz="2400" b="0" dirty="0"/>
              <a:t> </a:t>
            </a:r>
            <a:r>
              <a:rPr lang="ru-RU" altLang="en-US" sz="2400" dirty="0"/>
              <a:t>культа</a:t>
            </a:r>
            <a:r>
              <a:rPr lang="ru-RU" altLang="en-US" sz="2400" b="0" dirty="0"/>
              <a:t> и в </a:t>
            </a:r>
            <a:r>
              <a:rPr lang="ru-RU" altLang="en-US" sz="2400" dirty="0"/>
              <a:t>виде</a:t>
            </a:r>
            <a:r>
              <a:rPr lang="ru-RU" altLang="en-US" sz="2400" b="0" dirty="0"/>
              <a:t> </a:t>
            </a:r>
            <a:r>
              <a:rPr lang="ru-RU" altLang="en-US" sz="2400" dirty="0"/>
              <a:t>гипостазированных духовных существ </a:t>
            </a:r>
            <a:r>
              <a:rPr lang="ru-RU" altLang="en-US" sz="2400" b="0" dirty="0"/>
              <a:t>– духов, богов, единого всемогущего Бога.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02B9771-1C15-4F43-9157-6FEE161C8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1" r="4786"/>
          <a:stretch/>
        </p:blipFill>
        <p:spPr bwMode="auto">
          <a:xfrm>
            <a:off x="1" y="0"/>
            <a:ext cx="3817397" cy="3519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242A1DEB-1DC1-41A7-B425-24C693081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" r="7000"/>
          <a:stretch/>
        </p:blipFill>
        <p:spPr bwMode="auto">
          <a:xfrm>
            <a:off x="1" y="3514362"/>
            <a:ext cx="3817398" cy="334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78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096" y="2603007"/>
            <a:ext cx="8053526" cy="21465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altLang="en-US" sz="2400" dirty="0"/>
              <a:t>Разновидностями</a:t>
            </a:r>
            <a:r>
              <a:rPr lang="ru-RU" altLang="en-US" sz="2400" b="0" dirty="0"/>
              <a:t> </a:t>
            </a:r>
            <a:r>
              <a:rPr lang="ru-RU" altLang="en-US" sz="2400" dirty="0"/>
              <a:t>культа</a:t>
            </a:r>
            <a:r>
              <a:rPr lang="ru-RU" altLang="en-US" sz="2400" b="0" dirty="0"/>
              <a:t> являются: </a:t>
            </a:r>
            <a:r>
              <a:rPr lang="ru-RU" altLang="en-US" sz="2400" dirty="0"/>
              <a:t>ритуальные</a:t>
            </a:r>
            <a:r>
              <a:rPr lang="ru-RU" altLang="en-US" sz="2400" b="0" dirty="0"/>
              <a:t> </a:t>
            </a:r>
            <a:r>
              <a:rPr lang="ru-RU" altLang="en-US" sz="2400" dirty="0"/>
              <a:t>пляски</a:t>
            </a:r>
            <a:r>
              <a:rPr lang="ru-RU" altLang="en-US" sz="2400" b="0" dirty="0"/>
              <a:t> вокруг изображения животных, предметов охоты; </a:t>
            </a:r>
            <a:r>
              <a:rPr lang="ru-RU" altLang="en-US" sz="2400" dirty="0"/>
              <a:t>заклинания</a:t>
            </a:r>
            <a:r>
              <a:rPr lang="ru-RU" altLang="en-US" sz="2400" b="0" dirty="0"/>
              <a:t> </a:t>
            </a:r>
            <a:r>
              <a:rPr lang="ru-RU" altLang="en-US" sz="2400" dirty="0"/>
              <a:t>духов</a:t>
            </a:r>
            <a:r>
              <a:rPr lang="ru-RU" altLang="en-US" sz="2400" b="0" dirty="0"/>
              <a:t>, </a:t>
            </a:r>
            <a:r>
              <a:rPr lang="ru-RU" altLang="en-US" sz="2400" dirty="0"/>
              <a:t>камлания</a:t>
            </a:r>
            <a:r>
              <a:rPr lang="ru-RU" altLang="en-US" sz="2400" b="0" dirty="0"/>
              <a:t> и т.п. (в религиях на ранних стадиях развития); </a:t>
            </a:r>
            <a:r>
              <a:rPr lang="ru-RU" altLang="en-US" sz="2400" dirty="0"/>
              <a:t>богослужения</a:t>
            </a:r>
            <a:r>
              <a:rPr lang="ru-RU" altLang="en-US" sz="2400" b="0" dirty="0"/>
              <a:t>, </a:t>
            </a:r>
            <a:r>
              <a:rPr lang="ru-RU" altLang="en-US" sz="2400" dirty="0"/>
              <a:t>обряды</a:t>
            </a:r>
            <a:r>
              <a:rPr lang="ru-RU" altLang="en-US" sz="2400" b="0" dirty="0"/>
              <a:t>, </a:t>
            </a:r>
            <a:r>
              <a:rPr lang="ru-RU" altLang="en-US" sz="2400" dirty="0"/>
              <a:t>праздники</a:t>
            </a:r>
            <a:r>
              <a:rPr lang="ru-RU" altLang="en-US" sz="2400" b="0" dirty="0"/>
              <a:t>, </a:t>
            </a:r>
            <a:r>
              <a:rPr lang="ru-RU" altLang="en-US" sz="2400" dirty="0"/>
              <a:t>молитвы</a:t>
            </a:r>
            <a:r>
              <a:rPr lang="ru-RU" altLang="en-US" sz="2400" b="0" dirty="0"/>
              <a:t>, </a:t>
            </a:r>
            <a:r>
              <a:rPr lang="ru-RU" altLang="en-US" sz="2400" dirty="0"/>
              <a:t>паломничества</a:t>
            </a:r>
            <a:r>
              <a:rPr lang="ru-RU" altLang="en-US" sz="2400" b="0" dirty="0"/>
              <a:t> и т.п. (в развитых религиях)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5CA30B2-CD59-498D-9065-4F082C0FC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2008"/>
          <a:stretch/>
        </p:blipFill>
        <p:spPr bwMode="auto">
          <a:xfrm>
            <a:off x="8396828" y="0"/>
            <a:ext cx="3795172" cy="330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30EC0C51-920E-4CE4-BC32-CF7E56D43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05" r="12190"/>
          <a:stretch/>
        </p:blipFill>
        <p:spPr bwMode="auto">
          <a:xfrm>
            <a:off x="8396827" y="3262954"/>
            <a:ext cx="3795172" cy="359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70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7095" y="375106"/>
            <a:ext cx="8016536" cy="59813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ru-RU" sz="2400" dirty="0"/>
          </a:p>
          <a:p>
            <a:r>
              <a:rPr lang="ru-RU" sz="2400" dirty="0"/>
              <a:t>Субъектом</a:t>
            </a:r>
            <a:r>
              <a:rPr lang="ru-RU" sz="2400" b="0" dirty="0"/>
              <a:t> </a:t>
            </a:r>
            <a:r>
              <a:rPr lang="ru-RU" sz="2400" dirty="0"/>
              <a:t>культа</a:t>
            </a:r>
            <a:r>
              <a:rPr lang="ru-RU" sz="2400" b="0" dirty="0"/>
              <a:t> может быть религиозная </a:t>
            </a:r>
            <a:r>
              <a:rPr lang="ru-RU" sz="2400" dirty="0"/>
              <a:t>группа</a:t>
            </a:r>
            <a:r>
              <a:rPr lang="ru-RU" sz="2400" b="0" dirty="0"/>
              <a:t> или верующий </a:t>
            </a:r>
            <a:r>
              <a:rPr lang="ru-RU" sz="2400" dirty="0"/>
              <a:t>индивид</a:t>
            </a:r>
            <a:r>
              <a:rPr lang="ru-RU" sz="2400" b="0" dirty="0"/>
              <a:t>.</a:t>
            </a:r>
          </a:p>
          <a:p>
            <a:endParaRPr lang="ru-RU" sz="2400" b="0" dirty="0"/>
          </a:p>
          <a:p>
            <a:endParaRPr lang="ru-RU" sz="2400" b="0" dirty="0"/>
          </a:p>
          <a:p>
            <a:r>
              <a:rPr lang="ru-RU" sz="2400" dirty="0"/>
              <a:t>Мотивом участия </a:t>
            </a:r>
            <a:r>
              <a:rPr lang="ru-RU" sz="2400" b="0" dirty="0"/>
              <a:t>являются религиозные </a:t>
            </a:r>
            <a:r>
              <a:rPr lang="ru-RU" sz="2400" dirty="0"/>
              <a:t>стимулы</a:t>
            </a:r>
            <a:r>
              <a:rPr lang="ru-RU" sz="2400" b="0" dirty="0"/>
              <a:t>: религиозная </a:t>
            </a:r>
            <a:r>
              <a:rPr lang="ru-RU" sz="2400" dirty="0"/>
              <a:t>вера</a:t>
            </a:r>
            <a:r>
              <a:rPr lang="ru-RU" sz="2400" b="0" dirty="0"/>
              <a:t>, </a:t>
            </a:r>
            <a:r>
              <a:rPr lang="ru-RU" sz="2400" dirty="0"/>
              <a:t>чувства</a:t>
            </a:r>
            <a:r>
              <a:rPr lang="ru-RU" sz="2400" b="0" dirty="0"/>
              <a:t>, </a:t>
            </a:r>
            <a:r>
              <a:rPr lang="ru-RU" sz="2400" dirty="0"/>
              <a:t>потребности</a:t>
            </a:r>
            <a:r>
              <a:rPr lang="ru-RU" sz="2400" b="0" dirty="0"/>
              <a:t>, </a:t>
            </a:r>
            <a:r>
              <a:rPr lang="ru-RU" sz="2400" dirty="0"/>
              <a:t>стремления</a:t>
            </a:r>
            <a:r>
              <a:rPr lang="ru-RU" sz="2400" b="0" dirty="0"/>
              <a:t>, чаяния. </a:t>
            </a:r>
          </a:p>
          <a:p>
            <a:endParaRPr lang="ru-RU" sz="2400" b="0" dirty="0"/>
          </a:p>
          <a:p>
            <a:endParaRPr lang="ru-RU" sz="2400" b="0" dirty="0"/>
          </a:p>
          <a:p>
            <a:r>
              <a:rPr lang="ru-RU" sz="2400" b="0" dirty="0"/>
              <a:t>Вместе с тем может действовать побуждение удовлетворить в культовой деятельности и нерелигиозные потребности – художественные, общения и др.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4B500241-EA95-421A-81F1-3148C10BD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60"/>
          <a:stretch/>
        </p:blipFill>
        <p:spPr bwMode="auto">
          <a:xfrm>
            <a:off x="0" y="0"/>
            <a:ext cx="39061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E546618C-E73E-4F44-8ED5-DEA6C8506C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14336"/>
          <a:stretch/>
        </p:blipFill>
        <p:spPr bwMode="auto">
          <a:xfrm>
            <a:off x="0" y="3428572"/>
            <a:ext cx="3906175" cy="342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46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BDC7-B590-43B7-BBD0-3A247210E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6995" y="1819922"/>
            <a:ext cx="7910003" cy="3519995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Религиозная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группа</a:t>
            </a:r>
            <a:r>
              <a:rPr lang="ru-RU" sz="2800" b="0" dirty="0">
                <a:solidFill>
                  <a:schemeClr val="accent1"/>
                </a:solidFill>
              </a:rPr>
              <a:t> как субъект </a:t>
            </a:r>
            <a:r>
              <a:rPr lang="ru-RU" sz="2800" dirty="0">
                <a:solidFill>
                  <a:schemeClr val="accent1"/>
                </a:solidFill>
              </a:rPr>
              <a:t>неоднородна</a:t>
            </a:r>
            <a:r>
              <a:rPr lang="ru-RU" sz="2800" b="0" dirty="0">
                <a:solidFill>
                  <a:schemeClr val="accent1"/>
                </a:solidFill>
              </a:rPr>
              <a:t>: имеется </a:t>
            </a:r>
            <a:r>
              <a:rPr lang="ru-RU" sz="2800" dirty="0">
                <a:solidFill>
                  <a:schemeClr val="accent1"/>
                </a:solidFill>
              </a:rPr>
              <a:t>несколько лиц</a:t>
            </a:r>
            <a:r>
              <a:rPr lang="ru-RU" sz="2800" b="0" dirty="0">
                <a:solidFill>
                  <a:schemeClr val="accent1"/>
                </a:solidFill>
              </a:rPr>
              <a:t>, </a:t>
            </a:r>
            <a:r>
              <a:rPr lang="ru-RU" sz="2800" dirty="0">
                <a:solidFill>
                  <a:schemeClr val="accent1"/>
                </a:solidFill>
              </a:rPr>
              <a:t>осуществляющих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управление</a:t>
            </a:r>
            <a:r>
              <a:rPr lang="ru-RU" sz="2800" b="0" dirty="0">
                <a:solidFill>
                  <a:schemeClr val="accent1"/>
                </a:solidFill>
              </a:rPr>
              <a:t>, – священник, пастор, проповедник, мулла, раввин, жрец, шаман – </a:t>
            </a:r>
            <a:r>
              <a:rPr lang="ru-RU" sz="2800" dirty="0">
                <a:solidFill>
                  <a:schemeClr val="accent1"/>
                </a:solidFill>
              </a:rPr>
              <a:t>и</a:t>
            </a:r>
            <a:r>
              <a:rPr lang="ru-RU" sz="2800" b="0" dirty="0">
                <a:solidFill>
                  <a:schemeClr val="accent1"/>
                </a:solidFill>
              </a:rPr>
              <a:t> значительное количество </a:t>
            </a:r>
            <a:r>
              <a:rPr lang="ru-RU" sz="2800" dirty="0">
                <a:solidFill>
                  <a:schemeClr val="accent1"/>
                </a:solidFill>
              </a:rPr>
              <a:t>остальных</a:t>
            </a:r>
            <a:r>
              <a:rPr lang="ru-RU" sz="2800" b="0" dirty="0">
                <a:solidFill>
                  <a:schemeClr val="accent1"/>
                </a:solidFill>
              </a:rPr>
              <a:t>, которые </a:t>
            </a:r>
            <a:r>
              <a:rPr lang="ru-RU" sz="2800" dirty="0">
                <a:solidFill>
                  <a:schemeClr val="accent1"/>
                </a:solidFill>
              </a:rPr>
              <a:t>действуют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как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соучастники</a:t>
            </a:r>
            <a:r>
              <a:rPr lang="ru-RU" sz="2800" b="0" dirty="0">
                <a:solidFill>
                  <a:schemeClr val="accent1"/>
                </a:solidFill>
              </a:rPr>
              <a:t> и </a:t>
            </a:r>
            <a:r>
              <a:rPr lang="ru-RU" sz="2800" dirty="0">
                <a:solidFill>
                  <a:schemeClr val="accent1"/>
                </a:solidFill>
              </a:rPr>
              <a:t>исполнители</a:t>
            </a:r>
            <a:r>
              <a:rPr lang="ru-RU" sz="2800" b="0" dirty="0">
                <a:solidFill>
                  <a:schemeClr val="accent1"/>
                </a:solidFill>
              </a:rPr>
              <a:t>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BFDD860-23DE-41FF-817B-0C36AE5D4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" t="199" r="9556" b="-199"/>
          <a:stretch/>
        </p:blipFill>
        <p:spPr bwMode="auto">
          <a:xfrm>
            <a:off x="8273986" y="-1"/>
            <a:ext cx="3918014" cy="334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211164C9-707C-4EFC-9E7E-9049A92D8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2"/>
          <a:stretch/>
        </p:blipFill>
        <p:spPr bwMode="auto">
          <a:xfrm>
            <a:off x="8266562" y="3338005"/>
            <a:ext cx="3925438" cy="351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0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75464" y="2506416"/>
            <a:ext cx="8016536" cy="18443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/>
              <a:t>Индивидуальная</a:t>
            </a:r>
            <a:r>
              <a:rPr lang="ru-RU" sz="2400" b="0" dirty="0"/>
              <a:t> культовая деятельность </a:t>
            </a:r>
            <a:r>
              <a:rPr lang="ru-RU" sz="2400" dirty="0"/>
              <a:t>доступна</a:t>
            </a:r>
            <a:r>
              <a:rPr lang="ru-RU" sz="2400" b="0" dirty="0"/>
              <a:t> </a:t>
            </a:r>
            <a:r>
              <a:rPr lang="ru-RU" sz="2400" dirty="0"/>
              <a:t>верующим</a:t>
            </a:r>
            <a:r>
              <a:rPr lang="ru-RU" sz="2400" b="0" dirty="0"/>
              <a:t> </a:t>
            </a:r>
            <a:r>
              <a:rPr lang="ru-RU" sz="2400" dirty="0"/>
              <a:t>с</a:t>
            </a:r>
            <a:r>
              <a:rPr lang="ru-RU" sz="2400" b="0" dirty="0"/>
              <a:t> </a:t>
            </a:r>
            <a:r>
              <a:rPr lang="ru-RU" sz="2400" dirty="0"/>
              <a:t>высокой</a:t>
            </a:r>
            <a:r>
              <a:rPr lang="ru-RU" sz="2400" b="0" dirty="0"/>
              <a:t> </a:t>
            </a:r>
            <a:r>
              <a:rPr lang="ru-RU" sz="2400" dirty="0"/>
              <a:t>степенью</a:t>
            </a:r>
            <a:r>
              <a:rPr lang="ru-RU" sz="2400" b="0" dirty="0"/>
              <a:t> религиозной </a:t>
            </a:r>
            <a:r>
              <a:rPr lang="ru-RU" sz="2400" dirty="0"/>
              <a:t>убежденности</a:t>
            </a:r>
            <a:r>
              <a:rPr lang="ru-RU" sz="2400" b="0" dirty="0"/>
              <a:t>, хорошим </a:t>
            </a:r>
            <a:r>
              <a:rPr lang="ru-RU" sz="2400" dirty="0"/>
              <a:t>знанием</a:t>
            </a:r>
            <a:r>
              <a:rPr lang="ru-RU" sz="2400" b="0" dirty="0"/>
              <a:t> ритуальных </a:t>
            </a:r>
            <a:r>
              <a:rPr lang="ru-RU" sz="2400" dirty="0"/>
              <a:t>текстов</a:t>
            </a:r>
            <a:r>
              <a:rPr lang="ru-RU" sz="2400" b="0" dirty="0"/>
              <a:t>, </a:t>
            </a:r>
            <a:r>
              <a:rPr lang="ru-RU" sz="2400" dirty="0"/>
              <a:t>видов</a:t>
            </a:r>
            <a:r>
              <a:rPr lang="ru-RU" sz="2400" b="0" dirty="0"/>
              <a:t> и </a:t>
            </a:r>
            <a:r>
              <a:rPr lang="ru-RU" sz="2400" dirty="0"/>
              <a:t>способов</a:t>
            </a:r>
            <a:r>
              <a:rPr lang="ru-RU" sz="2400" b="0" dirty="0"/>
              <a:t> культовых </a:t>
            </a:r>
            <a:r>
              <a:rPr lang="ru-RU" sz="2400" dirty="0"/>
              <a:t>действий</a:t>
            </a:r>
            <a:r>
              <a:rPr lang="ru-RU" sz="2400" b="0" dirty="0"/>
              <a:t>.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2EE0055-1477-48D2-90E6-4BD6353C35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r="5240"/>
          <a:stretch/>
        </p:blipFill>
        <p:spPr bwMode="auto">
          <a:xfrm>
            <a:off x="1" y="0"/>
            <a:ext cx="3906174" cy="34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5AF77E58-2C6E-4970-B42E-B2329A28C2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27"/>
          <a:stretch/>
        </p:blipFill>
        <p:spPr bwMode="auto">
          <a:xfrm>
            <a:off x="0" y="3428572"/>
            <a:ext cx="3906175" cy="342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BDC7-B590-43B7-BBD0-3A247210E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6431" y="239697"/>
            <a:ext cx="8087555" cy="645406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Важнейшим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средством</a:t>
            </a:r>
            <a:r>
              <a:rPr lang="ru-RU" sz="2800" b="0" dirty="0">
                <a:solidFill>
                  <a:schemeClr val="accent1"/>
                </a:solidFill>
              </a:rPr>
              <a:t> культовой деятельности </a:t>
            </a:r>
            <a:r>
              <a:rPr lang="ru-RU" sz="2800" dirty="0">
                <a:solidFill>
                  <a:schemeClr val="accent1"/>
                </a:solidFill>
              </a:rPr>
              <a:t>является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культовое здание</a:t>
            </a:r>
            <a:r>
              <a:rPr lang="ru-RU" sz="2800" b="0" dirty="0">
                <a:solidFill>
                  <a:schemeClr val="accent1"/>
                </a:solidFill>
              </a:rPr>
              <a:t>. </a:t>
            </a:r>
          </a:p>
          <a:p>
            <a:endParaRPr lang="ru-RU" sz="2800" b="0" dirty="0">
              <a:solidFill>
                <a:schemeClr val="accent1"/>
              </a:solidFill>
            </a:endParaRPr>
          </a:p>
          <a:p>
            <a:r>
              <a:rPr lang="ru-RU" sz="2800" b="0" dirty="0">
                <a:solidFill>
                  <a:schemeClr val="accent1"/>
                </a:solidFill>
              </a:rPr>
              <a:t>К средствам культовой деятельности причисляют </a:t>
            </a:r>
            <a:r>
              <a:rPr lang="ru-RU" sz="2800" dirty="0">
                <a:solidFill>
                  <a:schemeClr val="accent1"/>
                </a:solidFill>
              </a:rPr>
              <a:t>культовые здания </a:t>
            </a:r>
            <a:r>
              <a:rPr lang="ru-RU" sz="2800" b="0" dirty="0">
                <a:solidFill>
                  <a:schemeClr val="accent1"/>
                </a:solidFill>
              </a:rPr>
              <a:t>(храм, молитвенный дом, мечеть, синагоги), </a:t>
            </a:r>
            <a:r>
              <a:rPr lang="ru-RU" sz="2800" dirty="0">
                <a:solidFill>
                  <a:schemeClr val="accent1"/>
                </a:solidFill>
              </a:rPr>
              <a:t>религиозное искусство </a:t>
            </a:r>
            <a:r>
              <a:rPr lang="ru-RU" sz="2800" b="0" dirty="0">
                <a:solidFill>
                  <a:schemeClr val="accent1"/>
                </a:solidFill>
              </a:rPr>
              <a:t>(архитектура, живопись, скульптура, музыка), </a:t>
            </a:r>
            <a:r>
              <a:rPr lang="ru-RU" sz="2800" dirty="0">
                <a:solidFill>
                  <a:schemeClr val="accent1"/>
                </a:solidFill>
              </a:rPr>
              <a:t>различные культовые предметы </a:t>
            </a:r>
            <a:r>
              <a:rPr lang="ru-RU" sz="2800" b="0" dirty="0">
                <a:solidFill>
                  <a:schemeClr val="accent1"/>
                </a:solidFill>
              </a:rPr>
              <a:t>(церковная утварь, священнические облачения) и т.д.</a:t>
            </a:r>
            <a:endParaRPr lang="ru-RU" sz="2800" dirty="0">
              <a:solidFill>
                <a:schemeClr val="accent1"/>
              </a:solidFill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0A4B3D8-4DA3-4863-8A79-AD415836B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2" r="17034"/>
          <a:stretch/>
        </p:blipFill>
        <p:spPr bwMode="auto">
          <a:xfrm>
            <a:off x="8273986" y="0"/>
            <a:ext cx="3918014" cy="333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FBBF04C6-AC60-4AC4-A53F-073CC9F51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8" r="6173"/>
          <a:stretch/>
        </p:blipFill>
        <p:spPr bwMode="auto">
          <a:xfrm>
            <a:off x="8273986" y="3316344"/>
            <a:ext cx="3918014" cy="354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42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DB1A80D-A396-422C-A139-A64AD17D7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65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E667810-603E-4C9F-971E-2B009461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678" y="3238812"/>
            <a:ext cx="5782322" cy="36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B4C3899-C240-4E1A-B46D-E5C9A2BC4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8" b="4934"/>
          <a:stretch/>
        </p:blipFill>
        <p:spPr bwMode="auto">
          <a:xfrm>
            <a:off x="6409676" y="-1"/>
            <a:ext cx="5782323" cy="323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97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BE245F2-68D5-42BF-9897-7EC58D9FF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27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15000BF-5479-4C16-B1A7-30964DA3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L.V. Beethoven — Missa Solemnis_ Credo (www.lightaudio.ru)">
            <a:hlinkClick r:id="" action="ppaction://media"/>
            <a:extLst>
              <a:ext uri="{FF2B5EF4-FFF2-40B4-BE49-F238E27FC236}">
                <a16:creationId xmlns:a16="http://schemas.microsoft.com/office/drawing/2014/main" id="{2D6F5CB8-7A11-4269-B763-0A3A8F121A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0880" y="2941637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99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7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3065" y="4067822"/>
            <a:ext cx="6357980" cy="27901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altLang="en-US" sz="2400" b="0" dirty="0"/>
              <a:t>В соответствии с </a:t>
            </a:r>
            <a:r>
              <a:rPr lang="ru-RU" altLang="en-US" sz="2400" dirty="0"/>
              <a:t>религиозным</a:t>
            </a:r>
            <a:r>
              <a:rPr lang="ru-RU" altLang="en-US" sz="2400" b="0" dirty="0"/>
              <a:t> </a:t>
            </a:r>
            <a:r>
              <a:rPr lang="ru-RU" altLang="en-US" sz="2400" dirty="0"/>
              <a:t>сознанием</a:t>
            </a:r>
            <a:r>
              <a:rPr lang="ru-RU" altLang="en-US" sz="2400" b="0" dirty="0"/>
              <a:t> </a:t>
            </a:r>
            <a:r>
              <a:rPr lang="ru-RU" altLang="en-US" sz="2400" dirty="0"/>
              <a:t>развертывается</a:t>
            </a:r>
            <a:r>
              <a:rPr lang="ru-RU" altLang="en-US" sz="2400" b="0" dirty="0"/>
              <a:t> определенная </a:t>
            </a:r>
            <a:r>
              <a:rPr lang="ru-RU" altLang="en-US" sz="2400" dirty="0"/>
              <a:t>деятельность</a:t>
            </a:r>
            <a:r>
              <a:rPr lang="ru-RU" altLang="en-US" sz="2400" b="0" dirty="0"/>
              <a:t>, </a:t>
            </a:r>
            <a:r>
              <a:rPr lang="ru-RU" altLang="en-US" sz="2400" dirty="0"/>
              <a:t>складываются</a:t>
            </a:r>
            <a:r>
              <a:rPr lang="ru-RU" altLang="en-US" sz="2400" b="0" dirty="0"/>
              <a:t> </a:t>
            </a:r>
            <a:r>
              <a:rPr lang="ru-RU" altLang="en-US" sz="2400" dirty="0"/>
              <a:t>отношения</a:t>
            </a:r>
            <a:r>
              <a:rPr lang="ru-RU" altLang="en-US" sz="2400" b="0" dirty="0"/>
              <a:t> и </a:t>
            </a:r>
            <a:r>
              <a:rPr lang="ru-RU" altLang="en-US" sz="2400" dirty="0"/>
              <a:t>организации</a:t>
            </a:r>
            <a:r>
              <a:rPr lang="ru-RU" altLang="en-US" sz="2400" b="0" dirty="0"/>
              <a:t> – в них </a:t>
            </a:r>
            <a:r>
              <a:rPr lang="ru-RU" altLang="en-US" sz="2400" dirty="0"/>
              <a:t>сознание</a:t>
            </a:r>
            <a:r>
              <a:rPr lang="ru-RU" altLang="en-US" sz="2400" b="0" dirty="0"/>
              <a:t> </a:t>
            </a:r>
            <a:r>
              <a:rPr lang="ru-RU" altLang="en-US" sz="2400" dirty="0"/>
              <a:t>находит</a:t>
            </a:r>
            <a:r>
              <a:rPr lang="ru-RU" altLang="en-US" sz="2400" b="0" dirty="0"/>
              <a:t> </a:t>
            </a:r>
            <a:r>
              <a:rPr lang="ru-RU" altLang="en-US" sz="2400" dirty="0"/>
              <a:t>инобытие</a:t>
            </a:r>
            <a:r>
              <a:rPr lang="ru-RU" altLang="en-US" sz="2400" b="0" dirty="0"/>
              <a:t>, </a:t>
            </a:r>
            <a:r>
              <a:rPr lang="ru-RU" altLang="en-US" sz="2400" dirty="0"/>
              <a:t>объективируется</a:t>
            </a:r>
            <a:r>
              <a:rPr lang="ru-RU" altLang="en-US" sz="2400" b="0" dirty="0"/>
              <a:t> и </a:t>
            </a:r>
            <a:r>
              <a:rPr lang="ru-RU" altLang="en-US" sz="2400" dirty="0"/>
              <a:t>опредмечивается</a:t>
            </a:r>
            <a:r>
              <a:rPr lang="ru-RU" altLang="en-US" sz="2400" b="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D0A022-FC5E-4B09-B96A-92028F44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193" y="9616"/>
            <a:ext cx="2757764" cy="34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7EC0C64-F6CE-4967-B7CA-45F77F0D1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r="29629"/>
          <a:stretch/>
        </p:blipFill>
        <p:spPr bwMode="auto">
          <a:xfrm>
            <a:off x="9445957" y="-1"/>
            <a:ext cx="2757764" cy="34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C4CEA20-931C-487F-94A7-4916ED0CB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6" r="24722"/>
          <a:stretch/>
        </p:blipFill>
        <p:spPr bwMode="auto">
          <a:xfrm>
            <a:off x="6688192" y="3447204"/>
            <a:ext cx="2905247" cy="341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EEE178B-4B80-49B4-B37D-7476CB029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3" r="26669"/>
          <a:stretch/>
        </p:blipFill>
        <p:spPr bwMode="auto">
          <a:xfrm>
            <a:off x="9445957" y="3447204"/>
            <a:ext cx="2746044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5F6DC451-E79C-4FFE-B00A-71D3064ECA8A}"/>
              </a:ext>
            </a:extLst>
          </p:cNvPr>
          <p:cNvSpPr txBox="1">
            <a:spLocks/>
          </p:cNvSpPr>
          <p:nvPr/>
        </p:nvSpPr>
        <p:spPr>
          <a:xfrm>
            <a:off x="213065" y="352887"/>
            <a:ext cx="6327645" cy="3276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ru-RU" altLang="en-US" sz="2400" b="0" dirty="0"/>
              <a:t>Как социальная подсистема </a:t>
            </a:r>
            <a:r>
              <a:rPr lang="ru-RU" altLang="en-US" sz="2400" dirty="0"/>
              <a:t>религия</a:t>
            </a:r>
            <a:r>
              <a:rPr lang="ru-RU" altLang="en-US" sz="2400" b="0" dirty="0"/>
              <a:t> </a:t>
            </a:r>
            <a:r>
              <a:rPr lang="ru-RU" altLang="en-US" sz="2400" dirty="0"/>
              <a:t>включает</a:t>
            </a:r>
            <a:r>
              <a:rPr lang="ru-RU" altLang="en-US" sz="2400" b="0" dirty="0"/>
              <a:t> определенные </a:t>
            </a:r>
            <a:r>
              <a:rPr lang="ru-RU" altLang="en-US" sz="2400" dirty="0"/>
              <a:t>элементы</a:t>
            </a:r>
            <a:r>
              <a:rPr lang="ru-RU" altLang="en-US" sz="2400" b="0" dirty="0"/>
              <a:t> </a:t>
            </a:r>
            <a:r>
              <a:rPr lang="ru-RU" altLang="en-US" sz="2400" dirty="0"/>
              <a:t>и</a:t>
            </a:r>
            <a:r>
              <a:rPr lang="ru-RU" altLang="en-US" sz="2400" b="0" dirty="0"/>
              <a:t> </a:t>
            </a:r>
            <a:r>
              <a:rPr lang="ru-RU" altLang="en-US" sz="2400" dirty="0"/>
              <a:t>структуру</a:t>
            </a:r>
            <a:r>
              <a:rPr lang="ru-RU" altLang="en-US" sz="2400" b="0" dirty="0"/>
              <a:t>:</a:t>
            </a:r>
            <a:br>
              <a:rPr lang="ru-RU" altLang="en-US" sz="2400" b="0" dirty="0"/>
            </a:br>
            <a:r>
              <a:rPr lang="ru-RU" altLang="en-US" sz="2800" dirty="0">
                <a:solidFill>
                  <a:schemeClr val="accent3"/>
                </a:solidFill>
                <a:ea typeface="+mj-ea"/>
                <a:cs typeface="+mj-cs"/>
              </a:rPr>
              <a:t>религиозное сознание</a:t>
            </a:r>
            <a:r>
              <a:rPr lang="ru-RU" altLang="en-US" sz="2400" b="0" dirty="0"/>
              <a:t>, </a:t>
            </a:r>
            <a:r>
              <a:rPr lang="ru-RU" altLang="en-US" sz="2800" dirty="0">
                <a:solidFill>
                  <a:schemeClr val="accent3"/>
                </a:solidFill>
                <a:ea typeface="+mj-ea"/>
                <a:cs typeface="+mj-cs"/>
              </a:rPr>
              <a:t>религиозные институты</a:t>
            </a:r>
            <a:r>
              <a:rPr lang="ru-RU" altLang="en-US" sz="2400" dirty="0">
                <a:solidFill>
                  <a:schemeClr val="accent3"/>
                </a:solidFill>
                <a:ea typeface="+mj-ea"/>
                <a:cs typeface="+mj-cs"/>
              </a:rPr>
              <a:t>,</a:t>
            </a:r>
            <a:r>
              <a:rPr lang="ru-RU" altLang="en-US" sz="2400" b="0" dirty="0"/>
              <a:t> </a:t>
            </a:r>
            <a:r>
              <a:rPr lang="ru-RU" altLang="en-US" sz="2800" dirty="0">
                <a:solidFill>
                  <a:schemeClr val="accent3"/>
                </a:solidFill>
                <a:ea typeface="+mj-ea"/>
                <a:cs typeface="+mj-cs"/>
              </a:rPr>
              <a:t>религиозная практика</a:t>
            </a:r>
            <a:r>
              <a:rPr lang="ru-RU" altLang="en-US" sz="2400" b="0" dirty="0"/>
              <a:t>, </a:t>
            </a:r>
            <a:r>
              <a:rPr lang="ru-RU" altLang="en-US" sz="2800" dirty="0">
                <a:solidFill>
                  <a:schemeClr val="accent3"/>
                </a:solidFill>
                <a:ea typeface="+mj-ea"/>
                <a:cs typeface="+mj-cs"/>
              </a:rPr>
              <a:t>деятельность</a:t>
            </a:r>
            <a:r>
              <a:rPr lang="ru-RU" altLang="en-US" sz="2400" b="0" dirty="0"/>
              <a:t>, </a:t>
            </a:r>
            <a:r>
              <a:rPr lang="ru-RU" altLang="en-US" sz="2800" dirty="0">
                <a:solidFill>
                  <a:schemeClr val="accent3"/>
                </a:solidFill>
                <a:ea typeface="+mj-ea"/>
                <a:cs typeface="+mj-cs"/>
              </a:rPr>
              <a:t>отношения</a:t>
            </a:r>
            <a:r>
              <a:rPr lang="ru-RU" altLang="en-US" sz="2400" b="0" dirty="0"/>
              <a:t> и </a:t>
            </a:r>
            <a:r>
              <a:rPr lang="ru-RU" altLang="en-US" sz="2800" dirty="0">
                <a:solidFill>
                  <a:schemeClr val="accent3"/>
                </a:solidFill>
                <a:ea typeface="+mj-ea"/>
                <a:cs typeface="+mj-cs"/>
              </a:rPr>
              <a:t>организации</a:t>
            </a:r>
            <a:endParaRPr lang="en-US" sz="2800" dirty="0">
              <a:solidFill>
                <a:schemeClr val="accent3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5190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75464" y="213064"/>
            <a:ext cx="8016536" cy="648069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dirty="0"/>
              <a:t>Способы</a:t>
            </a:r>
            <a:r>
              <a:rPr lang="ru-RU" sz="2400" b="0" dirty="0"/>
              <a:t> культовой деятельности </a:t>
            </a:r>
            <a:r>
              <a:rPr lang="ru-RU" sz="2400" dirty="0"/>
              <a:t>определяются</a:t>
            </a:r>
            <a:r>
              <a:rPr lang="ru-RU" sz="2400" b="0" dirty="0"/>
              <a:t> </a:t>
            </a:r>
            <a:r>
              <a:rPr lang="ru-RU" sz="2400" dirty="0"/>
              <a:t>содержанием</a:t>
            </a:r>
            <a:r>
              <a:rPr lang="ru-RU" sz="2400" b="0" dirty="0"/>
              <a:t> религиозных </a:t>
            </a:r>
            <a:r>
              <a:rPr lang="ru-RU" sz="2400" dirty="0"/>
              <a:t>верований</a:t>
            </a:r>
            <a:r>
              <a:rPr lang="ru-RU" sz="2400" b="0" dirty="0"/>
              <a:t> и </a:t>
            </a:r>
            <a:r>
              <a:rPr lang="ru-RU" sz="2400" dirty="0"/>
              <a:t>зависят</a:t>
            </a:r>
            <a:r>
              <a:rPr lang="ru-RU" sz="2400" b="0" dirty="0"/>
              <a:t> </a:t>
            </a:r>
            <a:r>
              <a:rPr lang="ru-RU" sz="2400" dirty="0"/>
              <a:t>от</a:t>
            </a:r>
            <a:r>
              <a:rPr lang="ru-RU" sz="2400" b="0" dirty="0"/>
              <a:t> </a:t>
            </a:r>
            <a:r>
              <a:rPr lang="ru-RU" sz="2400" dirty="0"/>
              <a:t>средств</a:t>
            </a:r>
            <a:r>
              <a:rPr lang="ru-RU" sz="2400" b="0" dirty="0"/>
              <a:t> </a:t>
            </a:r>
            <a:r>
              <a:rPr lang="ru-RU" sz="2400" dirty="0"/>
              <a:t>культа</a:t>
            </a:r>
            <a:r>
              <a:rPr lang="ru-RU" sz="2400" b="0" dirty="0"/>
              <a:t>.</a:t>
            </a:r>
          </a:p>
          <a:p>
            <a:endParaRPr lang="ru-RU" sz="2400" b="0" dirty="0"/>
          </a:p>
          <a:p>
            <a:endParaRPr lang="ru-RU" sz="2400" b="0" dirty="0"/>
          </a:p>
          <a:p>
            <a:r>
              <a:rPr lang="ru-RU" sz="2400" dirty="0"/>
              <a:t>Складываются</a:t>
            </a:r>
            <a:r>
              <a:rPr lang="ru-RU" sz="2400" b="0" dirty="0"/>
              <a:t> </a:t>
            </a:r>
            <a:r>
              <a:rPr lang="ru-RU" sz="2400" dirty="0"/>
              <a:t>определенные</a:t>
            </a:r>
            <a:r>
              <a:rPr lang="ru-RU" sz="2400" b="0" dirty="0"/>
              <a:t> </a:t>
            </a:r>
            <a:r>
              <a:rPr lang="ru-RU" sz="2400" dirty="0"/>
              <a:t>нормы</a:t>
            </a:r>
            <a:r>
              <a:rPr lang="ru-RU" sz="2400" b="0" dirty="0"/>
              <a:t>, </a:t>
            </a:r>
            <a:r>
              <a:rPr lang="ru-RU" sz="2400" dirty="0"/>
              <a:t>предписания</a:t>
            </a:r>
            <a:r>
              <a:rPr lang="ru-RU" sz="2400" b="0" dirty="0"/>
              <a:t> о том, </a:t>
            </a:r>
            <a:r>
              <a:rPr lang="ru-RU" sz="2400" dirty="0"/>
              <a:t>что</a:t>
            </a:r>
            <a:r>
              <a:rPr lang="ru-RU" sz="2400" b="0" dirty="0"/>
              <a:t> </a:t>
            </a:r>
            <a:r>
              <a:rPr lang="ru-RU" sz="2400" dirty="0"/>
              <a:t>и</a:t>
            </a:r>
            <a:r>
              <a:rPr lang="ru-RU" sz="2400" b="0" dirty="0"/>
              <a:t> </a:t>
            </a:r>
            <a:r>
              <a:rPr lang="ru-RU" sz="2400" dirty="0"/>
              <a:t>как</a:t>
            </a:r>
            <a:r>
              <a:rPr lang="ru-RU" sz="2400" b="0" dirty="0"/>
              <a:t> </a:t>
            </a:r>
            <a:r>
              <a:rPr lang="ru-RU" sz="2400" dirty="0"/>
              <a:t>нужно</a:t>
            </a:r>
            <a:r>
              <a:rPr lang="ru-RU" sz="2400" b="0" dirty="0"/>
              <a:t> </a:t>
            </a:r>
            <a:r>
              <a:rPr lang="ru-RU" sz="2400" dirty="0"/>
              <a:t>делать</a:t>
            </a:r>
            <a:r>
              <a:rPr lang="ru-RU" sz="2400" b="0" dirty="0"/>
              <a:t>; они </a:t>
            </a:r>
            <a:r>
              <a:rPr lang="ru-RU" sz="2400" dirty="0"/>
              <a:t>касаются</a:t>
            </a:r>
            <a:r>
              <a:rPr lang="ru-RU" sz="2400" b="0" dirty="0"/>
              <a:t> как </a:t>
            </a:r>
            <a:r>
              <a:rPr lang="ru-RU" sz="2400" dirty="0"/>
              <a:t>элементарных</a:t>
            </a:r>
            <a:r>
              <a:rPr lang="ru-RU" sz="2400" b="0" dirty="0"/>
              <a:t> культовых </a:t>
            </a:r>
            <a:r>
              <a:rPr lang="ru-RU" sz="2400" dirty="0"/>
              <a:t>актов</a:t>
            </a:r>
            <a:r>
              <a:rPr lang="ru-RU" sz="2400" b="0" dirty="0"/>
              <a:t> (крёстное знамение, поклоны, склонение головы); так и </a:t>
            </a:r>
            <a:r>
              <a:rPr lang="ru-RU" sz="2400" dirty="0"/>
              <a:t>более</a:t>
            </a:r>
            <a:r>
              <a:rPr lang="ru-RU" sz="2400" b="0" dirty="0"/>
              <a:t> </a:t>
            </a:r>
            <a:r>
              <a:rPr lang="ru-RU" sz="2400" dirty="0"/>
              <a:t>сложных</a:t>
            </a:r>
            <a:r>
              <a:rPr lang="ru-RU" sz="2400" b="0" dirty="0"/>
              <a:t> (жертвоприношение, обряд, проповедь, молитва, богослужение, праздник)</a:t>
            </a:r>
          </a:p>
          <a:p>
            <a:endParaRPr lang="ru-RU" sz="2400" b="0" dirty="0"/>
          </a:p>
          <a:p>
            <a:endParaRPr lang="ru-RU" sz="2400" b="0" dirty="0"/>
          </a:p>
          <a:p>
            <a:r>
              <a:rPr lang="ru-RU" sz="2400" dirty="0"/>
              <a:t>Средства и способы </a:t>
            </a:r>
            <a:r>
              <a:rPr lang="ru-RU" sz="2400" b="0" dirty="0"/>
              <a:t>культовой деятельности </a:t>
            </a:r>
            <a:r>
              <a:rPr lang="ru-RU" sz="2400" dirty="0"/>
              <a:t>имеют</a:t>
            </a:r>
            <a:r>
              <a:rPr lang="ru-RU" sz="2400" b="0" dirty="0"/>
              <a:t> </a:t>
            </a:r>
            <a:r>
              <a:rPr lang="ru-RU" sz="2400" dirty="0"/>
              <a:t>символическое значение</a:t>
            </a:r>
            <a:r>
              <a:rPr lang="ru-RU" sz="2400" b="0" dirty="0"/>
              <a:t>.</a:t>
            </a:r>
          </a:p>
          <a:p>
            <a:endParaRPr lang="ru-RU" sz="2400" b="0" dirty="0"/>
          </a:p>
          <a:p>
            <a:endParaRPr lang="ru-RU" sz="2400" b="0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0DDAF542-7460-4A2B-BA0A-4E0A3F659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/>
          <a:stretch/>
        </p:blipFill>
        <p:spPr bwMode="auto">
          <a:xfrm>
            <a:off x="0" y="0"/>
            <a:ext cx="3906175" cy="34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0BF793EF-E604-4B7B-9FAE-FC4FDA7372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2" r="6262"/>
          <a:stretch/>
        </p:blipFill>
        <p:spPr bwMode="auto">
          <a:xfrm>
            <a:off x="1" y="3416896"/>
            <a:ext cx="3906174" cy="344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93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3BC92DE-1779-4A44-AED9-0261C2497D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249" y="1899821"/>
            <a:ext cx="11647501" cy="2769833"/>
          </a:xfrm>
        </p:spPr>
        <p:txBody>
          <a:bodyPr/>
          <a:lstStyle/>
          <a:p>
            <a:pPr algn="l"/>
            <a:r>
              <a:rPr lang="ru-RU" altLang="en-US" sz="2800" b="1" dirty="0">
                <a:solidFill>
                  <a:schemeClr val="accent3"/>
                </a:solidFill>
                <a:ea typeface="+mj-ea"/>
                <a:cs typeface="+mj-cs"/>
              </a:rPr>
              <a:t>Результатом культовой деятельности </a:t>
            </a:r>
            <a:r>
              <a:rPr lang="ru-RU" altLang="en-US" sz="2800" dirty="0"/>
              <a:t>является прежде всего </a:t>
            </a:r>
            <a:r>
              <a:rPr lang="ru-RU" altLang="en-US" sz="2800" b="1" dirty="0"/>
              <a:t>удовлетворение религиозных потребностей</a:t>
            </a:r>
            <a:r>
              <a:rPr lang="ru-RU" altLang="en-US" sz="2800" dirty="0"/>
              <a:t>, оживление религиозного сознания, в котором воспроизводятся религиозные обряды, символы, повествования, возбуждаются соответствующие эмоции</a:t>
            </a:r>
            <a:r>
              <a:rPr lang="ru-RU" altLang="en-US" sz="2800" b="1" dirty="0"/>
              <a:t>, культ может стать фактором динамики психологических состояний верующих</a:t>
            </a:r>
            <a:r>
              <a:rPr lang="ru-RU" altLang="en-US" sz="2800" dirty="0"/>
              <a:t>: совершается переход от состояния подавления к состоянию облегчения.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4378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6AFD2AB7-39C3-4737-91E4-ABFFFCC5C218}"/>
              </a:ext>
            </a:extLst>
          </p:cNvPr>
          <p:cNvSpPr txBox="1">
            <a:spLocks/>
          </p:cNvSpPr>
          <p:nvPr/>
        </p:nvSpPr>
        <p:spPr>
          <a:xfrm>
            <a:off x="369161" y="700460"/>
            <a:ext cx="7194614" cy="16521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0" dirty="0"/>
              <a:t>Следует различать </a:t>
            </a:r>
            <a:r>
              <a:rPr lang="ru-RU" sz="2800" dirty="0">
                <a:solidFill>
                  <a:schemeClr val="accent3"/>
                </a:solidFill>
                <a:ea typeface="+mj-ea"/>
                <a:cs typeface="+mj-cs"/>
              </a:rPr>
              <a:t>нерелигиозную</a:t>
            </a:r>
            <a:r>
              <a:rPr lang="ru-RU" sz="2400" b="0" dirty="0"/>
              <a:t> и </a:t>
            </a:r>
            <a:r>
              <a:rPr lang="ru-RU" sz="2800" dirty="0">
                <a:solidFill>
                  <a:schemeClr val="accent3"/>
                </a:solidFill>
                <a:ea typeface="+mj-ea"/>
                <a:cs typeface="+mj-cs"/>
              </a:rPr>
              <a:t>религиозную</a:t>
            </a:r>
            <a:r>
              <a:rPr lang="ru-RU" sz="2400" b="0" dirty="0"/>
              <a:t> деятельность религиозных индивидов, групп и организаций.</a:t>
            </a:r>
            <a:endParaRPr lang="en-US" sz="2400" b="0" dirty="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53DCDFE0-AFC0-42EA-8338-10A45EFC25D2}"/>
              </a:ext>
            </a:extLst>
          </p:cNvPr>
          <p:cNvSpPr txBox="1">
            <a:spLocks/>
          </p:cNvSpPr>
          <p:nvPr/>
        </p:nvSpPr>
        <p:spPr>
          <a:xfrm>
            <a:off x="294232" y="2716567"/>
            <a:ext cx="7269543" cy="3790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accent3"/>
                </a:solidFill>
                <a:ea typeface="+mj-ea"/>
                <a:cs typeface="+mj-cs"/>
              </a:rPr>
              <a:t>Нерелигиозная</a:t>
            </a:r>
            <a:r>
              <a:rPr lang="ru-RU" sz="2400" b="0" dirty="0"/>
              <a:t> деятельность осуществляется в нерелигиозных областях: экономической, производственной, профессиональной, политической, научной, государственной и общественной.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076799-CC67-48E1-9476-6D99BF6F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537" y="632848"/>
            <a:ext cx="4507463" cy="300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07A41B5-59AD-4F80-91EC-78BBFEEF8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537" y="3643409"/>
            <a:ext cx="4507464" cy="2535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162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27A10CD-7B60-473C-B847-D7FE22F9F95C}"/>
              </a:ext>
            </a:extLst>
          </p:cNvPr>
          <p:cNvSpPr txBox="1">
            <a:spLocks/>
          </p:cNvSpPr>
          <p:nvPr/>
        </p:nvSpPr>
        <p:spPr>
          <a:xfrm>
            <a:off x="3675355" y="648808"/>
            <a:ext cx="8147481" cy="12776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800" dirty="0">
                <a:solidFill>
                  <a:schemeClr val="accent3"/>
                </a:solidFill>
                <a:ea typeface="+mj-ea"/>
                <a:cs typeface="+mj-cs"/>
              </a:rPr>
              <a:t>Религиозная</a:t>
            </a:r>
            <a:r>
              <a:rPr lang="ru-RU" sz="2400" b="0" dirty="0"/>
              <a:t> деятельность является частью системы общественной деятельности. В ней выделяют </a:t>
            </a:r>
            <a:r>
              <a:rPr lang="ru-RU" sz="2400" b="0" dirty="0">
                <a:solidFill>
                  <a:srgbClr val="F69000"/>
                </a:solidFill>
              </a:rPr>
              <a:t>практическую</a:t>
            </a:r>
            <a:r>
              <a:rPr lang="ru-RU" sz="2400" b="0" dirty="0"/>
              <a:t> и </a:t>
            </a:r>
            <a:r>
              <a:rPr lang="ru-RU" sz="2400" b="0" dirty="0">
                <a:solidFill>
                  <a:srgbClr val="F69000"/>
                </a:solidFill>
              </a:rPr>
              <a:t>духовную</a:t>
            </a:r>
            <a:r>
              <a:rPr lang="ru-RU" sz="2400" b="0" dirty="0"/>
              <a:t> </a:t>
            </a:r>
            <a:r>
              <a:rPr lang="ru-RU" sz="2400" b="0" dirty="0">
                <a:solidFill>
                  <a:srgbClr val="F69000"/>
                </a:solidFill>
              </a:rPr>
              <a:t>составляющие</a:t>
            </a:r>
            <a:r>
              <a:rPr lang="ru-RU" sz="2400" b="0" dirty="0"/>
              <a:t>.</a:t>
            </a:r>
            <a:endParaRPr lang="en-US" sz="2400" b="0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D7CFAC4-DFCF-40D0-85C0-61BFBB9F1CB9}"/>
              </a:ext>
            </a:extLst>
          </p:cNvPr>
          <p:cNvSpPr txBox="1">
            <a:spLocks/>
          </p:cNvSpPr>
          <p:nvPr/>
        </p:nvSpPr>
        <p:spPr>
          <a:xfrm>
            <a:off x="3675354" y="2218980"/>
            <a:ext cx="8322816" cy="19175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0" dirty="0"/>
              <a:t>К </a:t>
            </a:r>
            <a:r>
              <a:rPr lang="ru-RU" sz="2400" b="0" dirty="0">
                <a:solidFill>
                  <a:srgbClr val="F69000"/>
                </a:solidFill>
              </a:rPr>
              <a:t>практической</a:t>
            </a:r>
            <a:r>
              <a:rPr lang="ru-RU" sz="2400" b="0" dirty="0"/>
              <a:t> относят материально-производственную, социально-политическую, воспитательно-педагогическую, управленческо-академическую деятельность.</a:t>
            </a:r>
          </a:p>
          <a:p>
            <a:pPr algn="l"/>
            <a:endParaRPr lang="en-US" sz="2400" b="0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B9CF70F7-52FA-4D8D-8C28-18F99C2D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23998"/>
            <a:ext cx="3511281" cy="263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88C47F7-07EB-4065-9C05-E50823B6A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4" t="271" r="19882" b="-271"/>
          <a:stretch/>
        </p:blipFill>
        <p:spPr bwMode="auto">
          <a:xfrm>
            <a:off x="0" y="648808"/>
            <a:ext cx="3511281" cy="287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DD674A94-5936-4FC1-9F5E-AC5674EE9F75}"/>
              </a:ext>
            </a:extLst>
          </p:cNvPr>
          <p:cNvSpPr txBox="1">
            <a:spLocks/>
          </p:cNvSpPr>
          <p:nvPr/>
        </p:nvSpPr>
        <p:spPr>
          <a:xfrm>
            <a:off x="3675354" y="3959444"/>
            <a:ext cx="8147481" cy="22512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ru-RU" sz="2400" b="0" dirty="0"/>
              <a:t>К </a:t>
            </a:r>
            <a:r>
              <a:rPr lang="ru-RU" sz="2400" b="0" dirty="0">
                <a:solidFill>
                  <a:srgbClr val="F69000"/>
                </a:solidFill>
              </a:rPr>
              <a:t>духовной</a:t>
            </a:r>
            <a:r>
              <a:rPr lang="ru-RU" sz="2400" b="0" dirty="0"/>
              <a:t> относят позновательную, прогностическую, ценностно-ориентировочную. </a:t>
            </a:r>
          </a:p>
          <a:p>
            <a:pPr algn="l"/>
            <a:br>
              <a:rPr lang="ru-RU" sz="2400" b="0" dirty="0"/>
            </a:br>
            <a:r>
              <a:rPr lang="ru-RU" sz="2400" b="0" dirty="0"/>
              <a:t>При этом имеются разновидности деятельности, в которых практическое и духовное объединяются в своеобразную целостность (церковное объединение).</a:t>
            </a:r>
          </a:p>
        </p:txBody>
      </p:sp>
    </p:spTree>
    <p:extLst>
      <p:ext uri="{BB962C8B-B14F-4D97-AF65-F5344CB8AC3E}">
        <p14:creationId xmlns:p14="http://schemas.microsoft.com/office/powerpoint/2010/main" val="13216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4BA618-BF38-4C66-A054-AA45BAEA1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Виды религиозной деятельности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3899" y="2509963"/>
            <a:ext cx="6955734" cy="327827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Внекультовая</a:t>
            </a:r>
          </a:p>
          <a:p>
            <a:pPr marL="626364" lvl="1" indent="-342900">
              <a:buFont typeface="Wingdings" panose="05000000000000000000" pitchFamily="2" charset="2"/>
              <a:buChar char="ü"/>
            </a:pPr>
            <a:r>
              <a:rPr lang="ru-RU" sz="2400" b="1" dirty="0"/>
              <a:t>Духовная сфера </a:t>
            </a:r>
            <a:r>
              <a:rPr lang="ru-RU" sz="2400" dirty="0"/>
              <a:t>(разработка религиозных идей, сочинение богословских произведений, систематизация и интерпритация догматов теологии и др.)</a:t>
            </a:r>
          </a:p>
          <a:p>
            <a:pPr marL="626364" lvl="1" indent="-342900">
              <a:buFont typeface="Wingdings" panose="05000000000000000000" pitchFamily="2" charset="2"/>
              <a:buChar char="ü"/>
            </a:pPr>
            <a:r>
              <a:rPr lang="ru-RU" sz="2400" b="1" dirty="0"/>
              <a:t>Практическая сфера </a:t>
            </a:r>
            <a:r>
              <a:rPr lang="ru-RU" sz="2400" dirty="0"/>
              <a:t>(миссионерство, участие в работе соборов, пропаганду религиозных взглядов, управленческую деятельность и др.)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Культовая</a:t>
            </a:r>
            <a:endParaRPr 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471BB3-E12E-4F60-8970-FC7DC2F8D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6659"/>
            <a:ext cx="3906175" cy="350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E42B22A-C061-4AA3-B5FF-39D5E44A19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6" t="6383" r="14414" b="3043"/>
          <a:stretch/>
        </p:blipFill>
        <p:spPr bwMode="auto">
          <a:xfrm>
            <a:off x="1" y="3451221"/>
            <a:ext cx="3906174" cy="340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67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6839344-185E-41C8-994C-A1BD976EF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14" y="236567"/>
            <a:ext cx="7796073" cy="1189038"/>
          </a:xfrm>
        </p:spPr>
        <p:txBody>
          <a:bodyPr/>
          <a:lstStyle/>
          <a:p>
            <a:r>
              <a:rPr lang="ru-RU" dirty="0"/>
              <a:t>Культ (лат. </a:t>
            </a:r>
            <a:r>
              <a:rPr lang="en-US" dirty="0"/>
              <a:t>cultus – </a:t>
            </a:r>
            <a:r>
              <a:rPr lang="ru-RU" dirty="0"/>
              <a:t>уход, почитание)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8BBDC7-B590-43B7-BBD0-3A247210E1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7914" y="2303583"/>
            <a:ext cx="7796071" cy="2954216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Важнейший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вид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религиозной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деятельности</a:t>
            </a:r>
            <a:r>
              <a:rPr lang="ru-RU" sz="2800" b="0" dirty="0">
                <a:solidFill>
                  <a:schemeClr val="accent1"/>
                </a:solidFill>
              </a:rPr>
              <a:t>. </a:t>
            </a:r>
          </a:p>
          <a:p>
            <a:endParaRPr lang="ru-RU" sz="2800" b="0" dirty="0">
              <a:solidFill>
                <a:schemeClr val="accent1"/>
              </a:solidFill>
            </a:endParaRPr>
          </a:p>
          <a:p>
            <a:r>
              <a:rPr lang="ru-RU" sz="2800" b="0" dirty="0">
                <a:solidFill>
                  <a:schemeClr val="accent1"/>
                </a:solidFill>
              </a:rPr>
              <a:t>Его </a:t>
            </a:r>
            <a:r>
              <a:rPr lang="ru-RU" sz="2800" dirty="0">
                <a:solidFill>
                  <a:schemeClr val="accent1"/>
                </a:solidFill>
              </a:rPr>
              <a:t>содержание</a:t>
            </a:r>
            <a:r>
              <a:rPr lang="ru-RU" sz="2800" b="0" dirty="0">
                <a:solidFill>
                  <a:schemeClr val="accent1"/>
                </a:solidFill>
              </a:rPr>
              <a:t> </a:t>
            </a:r>
            <a:r>
              <a:rPr lang="ru-RU" sz="2800" dirty="0">
                <a:solidFill>
                  <a:schemeClr val="accent1"/>
                </a:solidFill>
              </a:rPr>
              <a:t>определяется</a:t>
            </a:r>
            <a:r>
              <a:rPr lang="ru-RU" sz="2800" b="0" dirty="0">
                <a:solidFill>
                  <a:schemeClr val="accent1"/>
                </a:solidFill>
              </a:rPr>
              <a:t> соответствующими религиозными </a:t>
            </a:r>
            <a:r>
              <a:rPr lang="ru-RU" sz="2800" dirty="0">
                <a:solidFill>
                  <a:schemeClr val="accent1"/>
                </a:solidFill>
              </a:rPr>
              <a:t>представлениями</a:t>
            </a:r>
            <a:r>
              <a:rPr lang="ru-RU" sz="2800" b="0" dirty="0">
                <a:solidFill>
                  <a:schemeClr val="accent1"/>
                </a:solidFill>
              </a:rPr>
              <a:t>, </a:t>
            </a:r>
            <a:r>
              <a:rPr lang="ru-RU" sz="2800" dirty="0">
                <a:solidFill>
                  <a:schemeClr val="accent1"/>
                </a:solidFill>
              </a:rPr>
              <a:t>идеями</a:t>
            </a:r>
            <a:r>
              <a:rPr lang="ru-RU" sz="2800" b="0" dirty="0">
                <a:solidFill>
                  <a:schemeClr val="accent1"/>
                </a:solidFill>
              </a:rPr>
              <a:t>, </a:t>
            </a:r>
            <a:r>
              <a:rPr lang="ru-RU" sz="2800" dirty="0">
                <a:solidFill>
                  <a:schemeClr val="accent1"/>
                </a:solidFill>
              </a:rPr>
              <a:t>догмами.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3DA873F-7E01-4D3B-AF8E-0E4AF70F2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7" b="3852"/>
          <a:stretch/>
        </p:blipFill>
        <p:spPr bwMode="auto">
          <a:xfrm>
            <a:off x="8273986" y="3338004"/>
            <a:ext cx="3918013" cy="351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F765B89-6FDD-4142-99DD-CAC1ABD55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9" t="-367" r="9269" b="367"/>
          <a:stretch/>
        </p:blipFill>
        <p:spPr bwMode="auto">
          <a:xfrm>
            <a:off x="8273985" y="-12297"/>
            <a:ext cx="3918015" cy="33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43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39339" y="215308"/>
            <a:ext cx="8034292" cy="64962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400" b="0" dirty="0"/>
              <a:t>С точки зрения содержания </a:t>
            </a:r>
            <a:r>
              <a:rPr lang="ru-RU" sz="2400" dirty="0"/>
              <a:t>культ</a:t>
            </a:r>
            <a:r>
              <a:rPr lang="ru-RU" sz="2400" b="0" dirty="0"/>
              <a:t> можно </a:t>
            </a:r>
            <a:r>
              <a:rPr lang="ru-RU" sz="2400" dirty="0"/>
              <a:t>охарактеризовать</a:t>
            </a:r>
            <a:r>
              <a:rPr lang="ru-RU" sz="2400" b="0" dirty="0"/>
              <a:t> </a:t>
            </a:r>
            <a:r>
              <a:rPr lang="ru-RU" sz="2400" dirty="0"/>
              <a:t>как драматизацию религиозного текста.</a:t>
            </a:r>
          </a:p>
          <a:p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Религиозное сознание </a:t>
            </a:r>
            <a:r>
              <a:rPr lang="ru-RU" sz="2400" b="0" dirty="0"/>
              <a:t>предстает прежде всего </a:t>
            </a:r>
            <a:r>
              <a:rPr lang="ru-RU" sz="2400" dirty="0"/>
              <a:t>в</a:t>
            </a:r>
            <a:r>
              <a:rPr lang="ru-RU" sz="2400" b="0" dirty="0"/>
              <a:t> </a:t>
            </a:r>
            <a:r>
              <a:rPr lang="ru-RU" sz="2400" dirty="0"/>
              <a:t>виде культового текста </a:t>
            </a:r>
            <a:r>
              <a:rPr lang="ru-RU" sz="2400" b="0" dirty="0"/>
              <a:t>(Священное писание, Священное предание, молиты, псалмы, медитации, и т.д.)</a:t>
            </a:r>
          </a:p>
          <a:p>
            <a:endParaRPr lang="ru-RU" sz="2400" b="0" dirty="0"/>
          </a:p>
          <a:p>
            <a:endParaRPr lang="ru-RU" sz="2400" b="0" dirty="0"/>
          </a:p>
          <a:p>
            <a:r>
              <a:rPr lang="ru-RU" sz="2400" b="0" dirty="0"/>
              <a:t>Воспроизведение этих текстов во время отправления культа актуализирует в сознании участников религиозные образы и сюжеты.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E88E8BD-13AF-4B2C-B61E-36DF7BA3C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" t="508" r="12731" b="-508"/>
          <a:stretch/>
        </p:blipFill>
        <p:spPr bwMode="auto">
          <a:xfrm>
            <a:off x="1" y="-22221"/>
            <a:ext cx="3906174" cy="349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46C81E1-79BD-486F-A7C8-E3DAB217A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79" r="5381"/>
          <a:stretch/>
        </p:blipFill>
        <p:spPr bwMode="auto">
          <a:xfrm>
            <a:off x="1" y="3429000"/>
            <a:ext cx="390617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3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36812B-2065-4A2B-B59B-8957022687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8218" y="330323"/>
            <a:ext cx="7884850" cy="59994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altLang="en-US" sz="2800" dirty="0">
                <a:solidFill>
                  <a:schemeClr val="accent3"/>
                </a:solidFill>
                <a:ea typeface="+mj-ea"/>
                <a:cs typeface="+mj-cs"/>
              </a:rPr>
              <a:t>Предметом</a:t>
            </a:r>
            <a:r>
              <a:rPr lang="ru-RU" altLang="en-US" sz="2400" b="0" dirty="0"/>
              <a:t> культовой деятельности становятся разлиные </a:t>
            </a:r>
            <a:r>
              <a:rPr lang="ru-RU" altLang="en-US" sz="2400" dirty="0"/>
              <a:t>осознаваемые</a:t>
            </a:r>
            <a:r>
              <a:rPr lang="ru-RU" altLang="en-US" sz="2400" b="0" dirty="0"/>
              <a:t> в форме религиозных представлений, образов </a:t>
            </a:r>
            <a:r>
              <a:rPr lang="ru-RU" altLang="en-US" sz="2400" dirty="0"/>
              <a:t>внешние объкты и силы</a:t>
            </a:r>
            <a:r>
              <a:rPr lang="ru-RU" altLang="en-US" sz="2400" b="0" dirty="0"/>
              <a:t>, </a:t>
            </a:r>
            <a:r>
              <a:rPr lang="ru-RU" altLang="en-US" sz="2400" dirty="0"/>
              <a:t>психологические</a:t>
            </a:r>
            <a:r>
              <a:rPr lang="ru-RU" altLang="en-US" sz="2400" b="0" dirty="0"/>
              <a:t> </a:t>
            </a:r>
            <a:r>
              <a:rPr lang="ru-RU" altLang="en-US" sz="2400" dirty="0"/>
              <a:t>феномены</a:t>
            </a:r>
            <a:r>
              <a:rPr lang="ru-RU" altLang="en-US" sz="2400" b="0" dirty="0"/>
              <a:t> и т.д.</a:t>
            </a:r>
          </a:p>
          <a:p>
            <a:endParaRPr lang="ru-RU" altLang="en-US" sz="2400" b="0" dirty="0"/>
          </a:p>
          <a:p>
            <a:r>
              <a:rPr lang="ru-RU" altLang="en-US" sz="2400" b="0" dirty="0"/>
              <a:t>Важно иметь ввижу, что в культовой деятельности </a:t>
            </a:r>
            <a:r>
              <a:rPr lang="ru-RU" altLang="en-US" sz="2400" dirty="0"/>
              <a:t>субъект имеет дело </a:t>
            </a:r>
            <a:r>
              <a:rPr lang="ru-RU" altLang="en-US" sz="2400" b="0" dirty="0"/>
              <a:t>не только с </a:t>
            </a:r>
            <a:r>
              <a:rPr lang="ru-RU" altLang="en-US" sz="2400" dirty="0"/>
              <a:t>предметной</a:t>
            </a:r>
            <a:r>
              <a:rPr lang="ru-RU" altLang="en-US" sz="2400" b="0" dirty="0"/>
              <a:t> </a:t>
            </a:r>
            <a:r>
              <a:rPr lang="ru-RU" altLang="en-US" sz="2400" dirty="0"/>
              <a:t>реальностью</a:t>
            </a:r>
            <a:r>
              <a:rPr lang="ru-RU" altLang="en-US" sz="2400" b="0" dirty="0"/>
              <a:t>, но и </a:t>
            </a:r>
            <a:r>
              <a:rPr lang="ru-RU" altLang="en-US" sz="2400" dirty="0"/>
              <a:t>её</a:t>
            </a:r>
            <a:r>
              <a:rPr lang="ru-RU" altLang="en-US" sz="2400" b="0" dirty="0"/>
              <a:t> </a:t>
            </a:r>
            <a:r>
              <a:rPr lang="ru-RU" altLang="en-US" sz="2400" dirty="0"/>
              <a:t>идеализированными формами</a:t>
            </a:r>
            <a:r>
              <a:rPr lang="ru-RU" altLang="en-US" sz="2400" b="0" dirty="0"/>
              <a:t>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7584C6E-A250-4B65-812E-0F40699CF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307" y="-1"/>
            <a:ext cx="2191694" cy="3306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F15CC57-C48F-40F6-9E37-AEFE7A6CD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" t="2551" r="3784" b="1674"/>
          <a:stretch/>
        </p:blipFill>
        <p:spPr bwMode="auto">
          <a:xfrm>
            <a:off x="7732445" y="-6410"/>
            <a:ext cx="2275652" cy="330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0DCEB79-A2D0-416F-9AFE-7514BDF71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8" t="180" r="11312" b="-180"/>
          <a:stretch/>
        </p:blipFill>
        <p:spPr bwMode="auto">
          <a:xfrm>
            <a:off x="7732445" y="3300026"/>
            <a:ext cx="4459555" cy="35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06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091301C-AD86-4673-8F48-3B3C6C1982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12707" y="223791"/>
            <a:ext cx="7981025" cy="59994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altLang="en-US" sz="2400" b="0" dirty="0"/>
              <a:t>К религиозной деятельности в Полной мере относится мысль </a:t>
            </a:r>
            <a:r>
              <a:rPr lang="ru-RU" altLang="en-US" sz="2800" dirty="0">
                <a:solidFill>
                  <a:schemeClr val="accent3"/>
                </a:solidFill>
                <a:ea typeface="+mj-ea"/>
                <a:cs typeface="+mj-cs"/>
              </a:rPr>
              <a:t>А.Н. Леонтьева</a:t>
            </a:r>
            <a:r>
              <a:rPr lang="ru-RU" altLang="en-US" sz="2400" b="0" dirty="0"/>
              <a:t>:</a:t>
            </a:r>
          </a:p>
          <a:p>
            <a:endParaRPr lang="ru-RU" altLang="en-US" sz="2400" b="0" dirty="0"/>
          </a:p>
          <a:p>
            <a:r>
              <a:rPr lang="ru-RU" altLang="en-US" sz="2400" b="0" dirty="0"/>
              <a:t>«</a:t>
            </a:r>
            <a:r>
              <a:rPr lang="ru-RU" altLang="en-US" sz="2400" dirty="0"/>
              <a:t>Деятельность</a:t>
            </a:r>
            <a:r>
              <a:rPr lang="ru-RU" altLang="en-US" sz="2400" b="0" dirty="0"/>
              <a:t> может казаться </a:t>
            </a:r>
            <a:r>
              <a:rPr lang="ru-RU" altLang="en-US" sz="2400" dirty="0"/>
              <a:t>беспредметной</a:t>
            </a:r>
            <a:r>
              <a:rPr lang="ru-RU" altLang="en-US" sz="2400" b="0" dirty="0"/>
              <a:t>, но </a:t>
            </a:r>
            <a:r>
              <a:rPr lang="ru-RU" altLang="en-US" sz="2400" dirty="0"/>
              <a:t>научное</a:t>
            </a:r>
            <a:r>
              <a:rPr lang="ru-RU" altLang="en-US" sz="2400" b="0" dirty="0"/>
              <a:t> </a:t>
            </a:r>
            <a:r>
              <a:rPr lang="ru-RU" altLang="en-US" sz="2400" dirty="0"/>
              <a:t>исследование</a:t>
            </a:r>
            <a:r>
              <a:rPr lang="ru-RU" altLang="en-US" sz="2400" b="0" dirty="0"/>
              <a:t> деятельности необходимо </a:t>
            </a:r>
            <a:r>
              <a:rPr lang="ru-RU" altLang="en-US" sz="2400" dirty="0"/>
              <a:t>требует</a:t>
            </a:r>
            <a:r>
              <a:rPr lang="ru-RU" altLang="en-US" sz="2400" b="0" dirty="0"/>
              <a:t> </a:t>
            </a:r>
            <a:r>
              <a:rPr lang="ru-RU" altLang="en-US" sz="2400" dirty="0"/>
              <a:t>открытия</a:t>
            </a:r>
            <a:r>
              <a:rPr lang="ru-RU" altLang="en-US" sz="2400" b="0" dirty="0"/>
              <a:t> её </a:t>
            </a:r>
            <a:r>
              <a:rPr lang="ru-RU" altLang="en-US" sz="2400" dirty="0"/>
              <a:t>предмета</a:t>
            </a:r>
            <a:r>
              <a:rPr lang="ru-RU" altLang="en-US" sz="2400" b="0" dirty="0"/>
              <a:t>. При этом </a:t>
            </a:r>
            <a:r>
              <a:rPr lang="ru-RU" altLang="en-US" sz="2400" dirty="0"/>
              <a:t>предмет</a:t>
            </a:r>
            <a:r>
              <a:rPr lang="ru-RU" altLang="en-US" sz="2400" b="0" dirty="0"/>
              <a:t> деятельности </a:t>
            </a:r>
            <a:r>
              <a:rPr lang="ru-RU" altLang="en-US" sz="2400" dirty="0"/>
              <a:t>выступает</a:t>
            </a:r>
            <a:r>
              <a:rPr lang="ru-RU" altLang="en-US" sz="2400" b="0" dirty="0"/>
              <a:t> двояко: </a:t>
            </a:r>
            <a:r>
              <a:rPr lang="ru-RU" altLang="en-US" sz="2400" dirty="0"/>
              <a:t>первично</a:t>
            </a:r>
            <a:r>
              <a:rPr lang="ru-RU" altLang="en-US" sz="2400" b="0" dirty="0"/>
              <a:t> – в своем независимом существовании </a:t>
            </a:r>
            <a:r>
              <a:rPr lang="ru-RU" altLang="en-US" sz="2400" dirty="0"/>
              <a:t>как</a:t>
            </a:r>
            <a:r>
              <a:rPr lang="ru-RU" altLang="en-US" sz="2400" b="0" dirty="0"/>
              <a:t> </a:t>
            </a:r>
            <a:r>
              <a:rPr lang="ru-RU" altLang="en-US" sz="2400" dirty="0"/>
              <a:t>подчиняющий</a:t>
            </a:r>
            <a:r>
              <a:rPr lang="ru-RU" altLang="en-US" sz="2400" b="0" dirty="0"/>
              <a:t> </a:t>
            </a:r>
            <a:r>
              <a:rPr lang="ru-RU" altLang="en-US" sz="2400" dirty="0"/>
              <a:t>себе</a:t>
            </a:r>
            <a:r>
              <a:rPr lang="ru-RU" altLang="en-US" sz="2400" b="0" dirty="0"/>
              <a:t> и </a:t>
            </a:r>
            <a:r>
              <a:rPr lang="ru-RU" altLang="en-US" sz="2400" dirty="0"/>
              <a:t>преобразующий</a:t>
            </a:r>
            <a:r>
              <a:rPr lang="ru-RU" altLang="en-US" sz="2400" b="0" dirty="0"/>
              <a:t> </a:t>
            </a:r>
            <a:r>
              <a:rPr lang="ru-RU" altLang="en-US" sz="2400" dirty="0"/>
              <a:t>деятельность</a:t>
            </a:r>
            <a:r>
              <a:rPr lang="ru-RU" altLang="en-US" sz="2400" b="0" dirty="0"/>
              <a:t> субъекта, </a:t>
            </a:r>
            <a:r>
              <a:rPr lang="ru-RU" altLang="en-US" sz="2400" dirty="0"/>
              <a:t>вторично</a:t>
            </a:r>
            <a:r>
              <a:rPr lang="ru-RU" altLang="en-US" sz="2400" b="0" dirty="0"/>
              <a:t> – как </a:t>
            </a:r>
            <a:r>
              <a:rPr lang="ru-RU" altLang="en-US" sz="2400" dirty="0"/>
              <a:t>образ</a:t>
            </a:r>
            <a:r>
              <a:rPr lang="ru-RU" altLang="en-US" sz="2400" b="0" dirty="0"/>
              <a:t> </a:t>
            </a:r>
            <a:r>
              <a:rPr lang="ru-RU" altLang="en-US" sz="2400" dirty="0"/>
              <a:t>предмета</a:t>
            </a:r>
            <a:r>
              <a:rPr lang="ru-RU" altLang="en-US" sz="2400" b="0" dirty="0"/>
              <a:t>, как продукт психологического отражения его свойства, которое </a:t>
            </a:r>
            <a:r>
              <a:rPr lang="ru-RU" altLang="en-US" sz="2400" dirty="0"/>
              <a:t>осуществляется</a:t>
            </a:r>
            <a:r>
              <a:rPr lang="ru-RU" altLang="en-US" sz="2400" b="0" dirty="0"/>
              <a:t> </a:t>
            </a:r>
            <a:r>
              <a:rPr lang="ru-RU" altLang="en-US" sz="2400" dirty="0"/>
              <a:t>в результат деятельности</a:t>
            </a:r>
            <a:r>
              <a:rPr lang="ru-RU" altLang="en-US" sz="2400" b="0" dirty="0"/>
              <a:t> сбъекта и </a:t>
            </a:r>
            <a:r>
              <a:rPr lang="ru-RU" altLang="en-US" sz="2400" dirty="0"/>
              <a:t>иначе</a:t>
            </a:r>
            <a:r>
              <a:rPr lang="ru-RU" altLang="en-US" sz="2400" b="0" dirty="0"/>
              <a:t> осуществиться </a:t>
            </a:r>
            <a:r>
              <a:rPr lang="ru-RU" altLang="en-US" sz="2400" dirty="0"/>
              <a:t>не может</a:t>
            </a:r>
            <a:r>
              <a:rPr lang="ru-RU" altLang="en-US" sz="2400" b="0" dirty="0"/>
              <a:t>».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ADB0ADB-9E6F-4E15-9E9D-B449B2565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7" r="2138"/>
          <a:stretch/>
        </p:blipFill>
        <p:spPr bwMode="auto">
          <a:xfrm>
            <a:off x="1" y="1"/>
            <a:ext cx="3817398" cy="36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382659-FAF9-421B-9FF5-896B242F9A86}"/>
              </a:ext>
            </a:extLst>
          </p:cNvPr>
          <p:cNvSpPr/>
          <p:nvPr/>
        </p:nvSpPr>
        <p:spPr>
          <a:xfrm>
            <a:off x="0" y="3652557"/>
            <a:ext cx="3817398" cy="3205442"/>
          </a:xfrm>
          <a:prstGeom prst="rect">
            <a:avLst/>
          </a:prstGeom>
          <a:solidFill>
            <a:srgbClr val="1B1B1B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D3846714-A4CB-4D3C-8968-7E3C124A4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39" y="3652557"/>
            <a:ext cx="1932313" cy="320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264653"/>
      </a:accent1>
      <a:accent2>
        <a:srgbClr val="2A9D8F"/>
      </a:accent2>
      <a:accent3>
        <a:srgbClr val="E9C46A"/>
      </a:accent3>
      <a:accent4>
        <a:srgbClr val="F4A261"/>
      </a:accent4>
      <a:accent5>
        <a:srgbClr val="E76F51"/>
      </a:accent5>
      <a:accent6>
        <a:srgbClr val="FFFFFF"/>
      </a:accent6>
      <a:hlink>
        <a:srgbClr val="FFFFFF"/>
      </a:hlink>
      <a:folHlink>
        <a:srgbClr val="FFFFFF"/>
      </a:folHlink>
    </a:clrScheme>
    <a:fontScheme name="Heritage and Histor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ck History Month_TM10103076_Win32_LH_v4" id="{5AE25372-5B71-4B3F-A332-C4D84C968E46}" vid="{07F4610E-88B6-4CC8-AAA7-899DFEA9E17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FAAC47-BD84-465D-B982-7A75BCC08F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89EEA4-141F-4066-B57B-E44468FB3D6E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8A967B1-A0A0-415E-82CC-A85AEE3A67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Black History Month presentation</Template>
  <TotalTime>223</TotalTime>
  <Words>788</Words>
  <Application>Microsoft Office PowerPoint</Application>
  <PresentationFormat>Widescreen</PresentationFormat>
  <Paragraphs>60</Paragraphs>
  <Slides>21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Segoe UI</vt:lpstr>
      <vt:lpstr>Wingdings</vt:lpstr>
      <vt:lpstr>2_Office Theme</vt:lpstr>
      <vt:lpstr>Структура религии</vt:lpstr>
      <vt:lpstr>PowerPoint Presentation</vt:lpstr>
      <vt:lpstr>PowerPoint Presentation</vt:lpstr>
      <vt:lpstr>PowerPoint Presentation</vt:lpstr>
      <vt:lpstr>Виды религиозной деятельности</vt:lpstr>
      <vt:lpstr>Культ (лат. cultus – уход, почитание)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Структура религии</dc:title>
  <dc:subject/>
  <dc:creator>Андрей Петров</dc:creator>
  <cp:keywords/>
  <dc:description/>
  <cp:lastModifiedBy>Андрей Петров</cp:lastModifiedBy>
  <cp:revision>21</cp:revision>
  <dcterms:created xsi:type="dcterms:W3CDTF">2022-05-25T21:06:16Z</dcterms:created>
  <dcterms:modified xsi:type="dcterms:W3CDTF">2022-05-26T13:43:37Z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